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embeddedFontLst>
    <p:embeddedFont>
      <p:font typeface="Alfa Slab One" panose="020B0604020202020204" charset="0"/>
      <p:regular r:id="rId33"/>
    </p:embeddedFont>
    <p:embeddedFont>
      <p:font typeface="Proxima Nova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BB77FE-7715-4A0E-BA74-05BAB12BEBFD}">
  <a:tblStyle styleId="{34BB77FE-7715-4A0E-BA74-05BAB12BEBF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CEB211F-29C4-49E6-A10F-407EE6909AB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72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c2e762736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c2e762736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17c4a414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a17c4a414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17c4a414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a17c4a414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17c4a414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a17c4a414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1b083bb4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1b083bb4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17c4a4147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a17c4a4147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a17c4a414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a17c4a414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17c4a414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a17c4a414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a17c4a4147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a17c4a4147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17c4a4147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a17c4a4147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c2e76273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c2e762736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a17c4a4147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a17c4a4147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a17c4a4147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a17c4a4147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a17c4a4147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a17c4a4147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a17c4a4147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a17c4a4147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a17c4a4147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a17c4a4147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a17c4a4147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a17c4a4147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a17c4a4147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a17c4a4147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a17c4a414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a17c4a4147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a1b083bb4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a1b083bb4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a17c4a414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a17c4a414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c2e762736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c2e762736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a17c4a4147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a17c4a4147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1b083bb43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a1b083bb43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17c4a4147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17c4a4147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c2e762736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9c2e762736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c2e762736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9c2e762736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1b083bb4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1b083bb4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17c4a4147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a17c4a4147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hs.nh.gov/dphs/cdcs/covid19/documents/school-instruction-guidance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nh.gov/covid19/dashboard/schools.htm#dash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2025900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Laconia School District Reopening Updated Proposal</a:t>
            </a:r>
            <a:endParaRPr sz="430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462100" y="3264925"/>
            <a:ext cx="8370300" cy="1004700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Laconia School Board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14, 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Huot Technical Center</a:t>
            </a:r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569100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Opened to all students in the AREA and Newfound on October 5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Attendance has been over 75 percent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Transportation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Instruction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Franklin and Belmont - remote beginning October 13 (contact tracing)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8025" y="1803000"/>
            <a:ext cx="3019225" cy="172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Phasing In: Elementary</a:t>
            </a:r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48700" cy="3468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October 19: Kindergarten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October 26: Grade 1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November 2: Grade 2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November 9: Grade 3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November 16: Grade 4 and 5 (note change)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Remote students coming back will phase in on November 16th.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6650" y="1161300"/>
            <a:ext cx="1816575" cy="13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2800" y="2571750"/>
            <a:ext cx="3924300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3425" y="3774250"/>
            <a:ext cx="3383044" cy="10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title"/>
          </p:nvPr>
        </p:nvSpPr>
        <p:spPr>
          <a:xfrm>
            <a:off x="241100" y="445025"/>
            <a:ext cx="8591100" cy="54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Phasing In: LMS and LHS</a:t>
            </a:r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body" idx="1"/>
          </p:nvPr>
        </p:nvSpPr>
        <p:spPr>
          <a:xfrm>
            <a:off x="241100" y="1105050"/>
            <a:ext cx="4330800" cy="35160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LMS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November 5: Grade 6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November 9: Grade 7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November 12: Grade 8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LHS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October 14: Grade 12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October 14-November 2: Grade 11 and 10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November 2: Grade 9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8" name="Google Shape;1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4325" y="1290700"/>
            <a:ext cx="3924300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7600" y="2665425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Logistical Considerations</a:t>
            </a:r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67800" cy="3468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Transportation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Snacks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Staffing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Quarantining scenarios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Mask and masks breaks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Some classes - size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Day cleaning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Facility use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Other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71050"/>
            <a:ext cx="3759950" cy="230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Critical Consideration</a:t>
            </a:r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08300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This “phasing in” plan is subject to change at anytime based on COVID - 19 conditions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>
            <a:spLocks noGrp="1"/>
          </p:cNvSpPr>
          <p:nvPr>
            <p:ph type="title"/>
          </p:nvPr>
        </p:nvSpPr>
        <p:spPr>
          <a:xfrm>
            <a:off x="311700" y="2265300"/>
            <a:ext cx="8520600" cy="612900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COVID-19 Planning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COVID-19 Response Scenarios and Plans </a:t>
            </a:r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62800" cy="38103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New or unexplained symptoms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Close contact - confirmed case </a:t>
            </a:r>
            <a:r>
              <a:rPr lang="en" b="1">
                <a:solidFill>
                  <a:srgbClr val="000000"/>
                </a:solidFill>
              </a:rPr>
              <a:t>(cannot test out)</a:t>
            </a:r>
            <a:endParaRPr b="1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Close contact - suspected case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Travel outside New England </a:t>
            </a:r>
            <a:r>
              <a:rPr lang="en" b="1">
                <a:solidFill>
                  <a:srgbClr val="000000"/>
                </a:solidFill>
              </a:rPr>
              <a:t>(cannot test out)</a:t>
            </a:r>
            <a:endParaRPr b="1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Reported confirmed or suspected case to the school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New or unexplained symptoms in the school day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Investigation - suspected or confirmed case on school grounds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54" name="Google Shape;15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7350" y="2064225"/>
            <a:ext cx="2971800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Steps: Positive COVID-19 Tests</a:t>
            </a:r>
            <a:endParaRPr/>
          </a:p>
        </p:txBody>
      </p:sp>
      <p:sp>
        <p:nvSpPr>
          <p:cNvPr id="160" name="Google Shape;16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790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Case interview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Identification of close contacts</a:t>
            </a:r>
            <a:endParaRPr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eriod"/>
            </a:pPr>
            <a:r>
              <a:rPr lang="en" sz="1800">
                <a:solidFill>
                  <a:srgbClr val="000000"/>
                </a:solidFill>
              </a:rPr>
              <a:t>10 minutes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eriod"/>
            </a:pPr>
            <a:r>
              <a:rPr lang="en" sz="1800">
                <a:solidFill>
                  <a:srgbClr val="000000"/>
                </a:solidFill>
              </a:rPr>
              <a:t>Less than 6 feet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Isolation for people with COVID-19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Quarantine of close contacts </a:t>
            </a:r>
            <a:r>
              <a:rPr lang="en" b="1">
                <a:solidFill>
                  <a:srgbClr val="000000"/>
                </a:solidFill>
              </a:rPr>
              <a:t>(cannot test out)</a:t>
            </a:r>
            <a:endParaRPr b="1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Return to school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Quarantine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Student (Google Classroom)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Staff (Human Resources)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>
            <a:spLocks noGrp="1"/>
          </p:cNvSpPr>
          <p:nvPr>
            <p:ph type="title"/>
          </p:nvPr>
        </p:nvSpPr>
        <p:spPr>
          <a:xfrm>
            <a:off x="311700" y="2265300"/>
            <a:ext cx="8520600" cy="612900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Plans for School Closure: Remote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Remote Learning Scenarios</a:t>
            </a:r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71500" cy="38403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Short term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COVID-19: Group, building, or district</a:t>
            </a:r>
            <a:endParaRPr sz="1800">
              <a:solidFill>
                <a:srgbClr val="000000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</a:pPr>
            <a:r>
              <a:rPr lang="en" sz="1800">
                <a:solidFill>
                  <a:srgbClr val="000000"/>
                </a:solidFill>
              </a:rPr>
              <a:t>Contact tracing</a:t>
            </a:r>
            <a:endParaRPr sz="1800">
              <a:solidFill>
                <a:srgbClr val="000000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</a:pPr>
            <a:r>
              <a:rPr lang="en" sz="1800">
                <a:solidFill>
                  <a:srgbClr val="000000"/>
                </a:solidFill>
              </a:rPr>
              <a:t>Staffing 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Increase structure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Snow days</a:t>
            </a:r>
            <a:endParaRPr sz="1800">
              <a:solidFill>
                <a:srgbClr val="000000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</a:pPr>
            <a:r>
              <a:rPr lang="en" sz="1800">
                <a:solidFill>
                  <a:srgbClr val="000000"/>
                </a:solidFill>
              </a:rPr>
              <a:t>First two: Staff training, no school for students</a:t>
            </a:r>
            <a:endParaRPr sz="1800">
              <a:solidFill>
                <a:srgbClr val="000000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</a:pPr>
            <a:r>
              <a:rPr lang="en" sz="1800">
                <a:solidFill>
                  <a:srgbClr val="000000"/>
                </a:solidFill>
              </a:rPr>
              <a:t>After 2: Remote days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Long term considerations</a:t>
            </a:r>
            <a:endParaRPr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Vacations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Flex day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172" name="Google Shape;17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6975" y="1504695"/>
            <a:ext cx="3625325" cy="1882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44100"/>
            <a:ext cx="8520600" cy="572700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5073000" cy="4055400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Registration Results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Remote Division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lphaLcPeriod"/>
            </a:pPr>
            <a:r>
              <a:rPr lang="en">
                <a:solidFill>
                  <a:srgbClr val="000000"/>
                </a:solidFill>
              </a:rPr>
              <a:t>Elementary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lphaLcPeriod"/>
            </a:pPr>
            <a:r>
              <a:rPr lang="en">
                <a:solidFill>
                  <a:srgbClr val="000000"/>
                </a:solidFill>
              </a:rPr>
              <a:t>Middle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lphaLcPeriod"/>
            </a:pPr>
            <a:r>
              <a:rPr lang="en">
                <a:solidFill>
                  <a:srgbClr val="000000"/>
                </a:solidFill>
              </a:rPr>
              <a:t>High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Phasing-In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lphaLcPeriod"/>
            </a:pPr>
            <a:r>
              <a:rPr lang="en">
                <a:solidFill>
                  <a:srgbClr val="000000"/>
                </a:solidFill>
              </a:rPr>
              <a:t>Elementary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lphaLcPeriod"/>
            </a:pPr>
            <a:r>
              <a:rPr lang="en">
                <a:solidFill>
                  <a:srgbClr val="000000"/>
                </a:solidFill>
              </a:rPr>
              <a:t>Middle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lphaLcPeriod"/>
            </a:pPr>
            <a:r>
              <a:rPr lang="en">
                <a:solidFill>
                  <a:srgbClr val="000000"/>
                </a:solidFill>
              </a:rPr>
              <a:t>High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COVID-19 Planning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Plans for School Closure: Remote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COVID-19 Data and Public Health Guidance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Final Considerations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9650" y="1722675"/>
            <a:ext cx="1800225" cy="25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Remote Elementary Schedule</a:t>
            </a:r>
            <a:endParaRPr/>
          </a:p>
        </p:txBody>
      </p:sp>
      <p:sp>
        <p:nvSpPr>
          <p:cNvPr id="178" name="Google Shape;178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8:00-8:30 Morning Meeting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8:30-9:30 Literacy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9:30-10:30 Math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10:30-11:30 Social Studies/Science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11:30-12:00 Lunch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12:00-12:40 Exploratory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12:40-3:00 Team meetings / Teacher Work Time / Support for Students (times and days will vary)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Remote Middle School Schedule</a:t>
            </a:r>
            <a:endParaRPr/>
          </a:p>
        </p:txBody>
      </p:sp>
      <p:sp>
        <p:nvSpPr>
          <p:cNvPr id="184" name="Google Shape;184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8:00-8:45  Period 1 (Grade 8 Exploratory) / Grade 8 Teacher Plan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9:00-9:45  Period 2 Exploratory Teacher Plan 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10:00-10:45  Period 3 (Grade 6 Exploratory) / Grade 6 Teacher Plan 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11:00-11:45  Period 4 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11:45-12:15  LUNCH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12:15-1:00  Period 5 (Grade 7 Exploratory) / Grade 7 Teacher Plan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1:00-3:00  Office Hours, Small Group Instruction &amp; Meetings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Remote High School Schedule</a:t>
            </a:r>
            <a:endParaRPr/>
          </a:p>
        </p:txBody>
      </p:sp>
      <p:sp>
        <p:nvSpPr>
          <p:cNvPr id="190" name="Google Shape;190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Block 1    8:00 - 8:50</a:t>
            </a:r>
            <a:endParaRPr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Block 2    9:10 - 10:00</a:t>
            </a:r>
            <a:endParaRPr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SSB        10:20 - 11:00</a:t>
            </a:r>
            <a:endParaRPr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Lunch     11:00 - 11:30</a:t>
            </a:r>
            <a:endParaRPr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Block 3   11:40 - 12:30</a:t>
            </a:r>
            <a:endParaRPr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Block 4   12:50 - 1:40</a:t>
            </a:r>
            <a:endParaRPr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Teacher Office Hours   1:50 - 3:00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>
            <a:spLocks noGrp="1"/>
          </p:cNvSpPr>
          <p:nvPr>
            <p:ph type="title"/>
          </p:nvPr>
        </p:nvSpPr>
        <p:spPr>
          <a:xfrm>
            <a:off x="311700" y="2265300"/>
            <a:ext cx="8498700" cy="1039800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COVID-19 Data and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Health Guidance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0700" y="152400"/>
            <a:ext cx="3751768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6"/>
          <p:cNvSpPr/>
          <p:nvPr/>
        </p:nvSpPr>
        <p:spPr>
          <a:xfrm>
            <a:off x="4621125" y="3164475"/>
            <a:ext cx="1808400" cy="3417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6"/>
          <p:cNvSpPr txBox="1"/>
          <p:nvPr/>
        </p:nvSpPr>
        <p:spPr>
          <a:xfrm>
            <a:off x="6570000" y="3249925"/>
            <a:ext cx="1918800" cy="979500"/>
          </a:xfrm>
          <a:prstGeom prst="rect">
            <a:avLst/>
          </a:prstGeom>
          <a:solidFill>
            <a:srgbClr val="D9D9D9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Laconia: 5 current cases as of October 12, 2020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(Source, NH-DHHS)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1300" y="61975"/>
            <a:ext cx="4486752" cy="50815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2337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“Considerations for Transitioning Between School Instructional Models Based on Level of Community COVID-19 Transmission and Impact on Local Schools” (September 1, 2020)</a:t>
            </a:r>
            <a:endParaRPr/>
          </a:p>
        </p:txBody>
      </p:sp>
      <p:sp>
        <p:nvSpPr>
          <p:cNvPr id="213" name="Google Shape;213;p38"/>
          <p:cNvSpPr txBox="1">
            <a:spLocks noGrp="1"/>
          </p:cNvSpPr>
          <p:nvPr>
            <p:ph type="body" idx="1"/>
          </p:nvPr>
        </p:nvSpPr>
        <p:spPr>
          <a:xfrm>
            <a:off x="381750" y="3596425"/>
            <a:ext cx="8450400" cy="964500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See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this document</a:t>
            </a:r>
            <a:r>
              <a:rPr lang="en" sz="1400"/>
              <a:t> from the NH Division of Public Health Services, Bureau of Infectious Disease Control and the next three slides.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"/>
          <p:cNvSpPr txBox="1">
            <a:spLocks noGrp="1"/>
          </p:cNvSpPr>
          <p:nvPr>
            <p:ph type="title"/>
          </p:nvPr>
        </p:nvSpPr>
        <p:spPr>
          <a:xfrm>
            <a:off x="311700" y="341550"/>
            <a:ext cx="8414400" cy="5424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Transmission Guidance</a:t>
            </a:r>
            <a:endParaRPr/>
          </a:p>
        </p:txBody>
      </p:sp>
      <p:graphicFrame>
        <p:nvGraphicFramePr>
          <p:cNvPr id="219" name="Google Shape;219;p39"/>
          <p:cNvGraphicFramePr/>
          <p:nvPr/>
        </p:nvGraphicFramePr>
        <p:xfrm>
          <a:off x="264375" y="1007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{34BB77FE-7715-4A0E-BA74-05BAB12BEBFD}</a:tableStyleId>
              </a:tblPr>
              <a:tblGrid>
                <a:gridCol w="220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3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955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Criteria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Level of Community Transmission 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Minimal 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Moderate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Substantial 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6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COVID-19 PCR test positivity as a 7 day average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&lt; 5% 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0.4% in Belknap County (down from 0.5%)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 – 10%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&gt;10%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0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Number of new infections per 100,000 population over prior 14 days 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&lt; 50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50-100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50.8 in Belknap County from Sept. 28 to Oct 11 - Population 61,303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&gt;100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5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Number of new hospitalizations per 100,000 people over the prior 14 days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&lt; 10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1.6 in Belknap County (first new one in 67 days as of October 10)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10-20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&gt;20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 txBox="1">
            <a:spLocks noGrp="1"/>
          </p:cNvSpPr>
          <p:nvPr>
            <p:ph type="title"/>
          </p:nvPr>
        </p:nvSpPr>
        <p:spPr>
          <a:xfrm>
            <a:off x="264375" y="0"/>
            <a:ext cx="8568000" cy="5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Determining Level of COVID-19 School Impact </a:t>
            </a:r>
            <a:endParaRPr sz="2600"/>
          </a:p>
        </p:txBody>
      </p:sp>
      <p:graphicFrame>
        <p:nvGraphicFramePr>
          <p:cNvPr id="225" name="Google Shape;225;p40"/>
          <p:cNvGraphicFramePr/>
          <p:nvPr/>
        </p:nvGraphicFramePr>
        <p:xfrm>
          <a:off x="264375" y="533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{34BB77FE-7715-4A0E-BA74-05BAB12BEBFD}</a:tableStyleId>
              </a:tblPr>
              <a:tblGrid>
                <a:gridCol w="199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2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875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Criteria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Level of School Impact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Low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Medium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High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6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Transmission in the school facility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Zero or sporadic cases with no evidence of transmission within the school setting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One cluster* in the school 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Two or more unrelated clusters* in the school with onset (based on source case symptom onset dates) within 14 days of each other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Student absenteeism due to illness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&lt;15%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Rates in Laconia schools range between 6-9%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15-30%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&gt;30%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6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Staff capacity to conduct classes and school operations </a:t>
                      </a: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† 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Normal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Strainted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Critical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6" name="Google Shape;226;p40"/>
          <p:cNvSpPr txBox="1"/>
          <p:nvPr/>
        </p:nvSpPr>
        <p:spPr>
          <a:xfrm>
            <a:off x="288000" y="4020075"/>
            <a:ext cx="8568000" cy="1078500"/>
          </a:xfrm>
          <a:prstGeom prst="rect">
            <a:avLst/>
          </a:prstGeom>
          <a:solidFill>
            <a:srgbClr val="D9D9D9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* A cluster is defined as 3 or more individuals confirmed with COVID-19 who are part of a related group of individuals (e.g., classroom) who had the potential to transmit infection to each other through close contact.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† This subjective assessment should factor in a school’s ability to maintain adequate staff for facility operations, transportation, teaching, and administrative functions. 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1"/>
          <p:cNvSpPr txBox="1">
            <a:spLocks noGrp="1"/>
          </p:cNvSpPr>
          <p:nvPr>
            <p:ph type="title"/>
          </p:nvPr>
        </p:nvSpPr>
        <p:spPr>
          <a:xfrm>
            <a:off x="311700" y="150700"/>
            <a:ext cx="8520600" cy="1001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Decision Matrix for Transitioning Between Methods of Instruction</a:t>
            </a:r>
            <a:endParaRPr/>
          </a:p>
        </p:txBody>
      </p:sp>
      <p:pic>
        <p:nvPicPr>
          <p:cNvPr id="232" name="Google Shape;23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776600"/>
            <a:ext cx="8839201" cy="2429262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1"/>
          <p:cNvSpPr txBox="1"/>
          <p:nvPr/>
        </p:nvSpPr>
        <p:spPr>
          <a:xfrm>
            <a:off x="322175" y="4465850"/>
            <a:ext cx="8698500" cy="333300"/>
          </a:xfrm>
          <a:prstGeom prst="rect">
            <a:avLst/>
          </a:prstGeom>
          <a:solidFill>
            <a:srgbClr val="D9D9D9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See the Community Level Transmission Metrics for Belknap County at NH-DHHS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34" name="Google Shape;234;p41"/>
          <p:cNvCxnSpPr/>
          <p:nvPr/>
        </p:nvCxnSpPr>
        <p:spPr>
          <a:xfrm>
            <a:off x="3954825" y="1666350"/>
            <a:ext cx="1944300" cy="11334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5" name="Google Shape;235;p41"/>
          <p:cNvSpPr txBox="1"/>
          <p:nvPr/>
        </p:nvSpPr>
        <p:spPr>
          <a:xfrm>
            <a:off x="1755225" y="1266425"/>
            <a:ext cx="2177400" cy="333300"/>
          </a:xfrm>
          <a:prstGeom prst="rect">
            <a:avLst/>
          </a:prstGeom>
          <a:solidFill>
            <a:srgbClr val="D9D9D9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As of October 13, 2020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41550" y="170775"/>
            <a:ext cx="8490600" cy="552600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Quarter 2 Registration Results</a:t>
            </a:r>
            <a:endParaRPr/>
          </a:p>
        </p:txBody>
      </p:sp>
      <p:graphicFrame>
        <p:nvGraphicFramePr>
          <p:cNvPr id="70" name="Google Shape;70;p15"/>
          <p:cNvGraphicFramePr/>
          <p:nvPr/>
        </p:nvGraphicFramePr>
        <p:xfrm>
          <a:off x="426575" y="909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{34BB77FE-7715-4A0E-BA74-05BAB12BEBFD}</a:tableStyleId>
              </a:tblPr>
              <a:tblGrid>
                <a:gridCol w="114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7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4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5875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School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QUARTER 1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QUARTER 2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Total Students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Face-to-Face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Remote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Face-to-Face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Remote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Elm Street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216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59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235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41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275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Pleasant Street 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233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234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29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263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Woodland Heights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273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297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48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345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LMS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360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393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84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478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LHS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475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490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80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570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4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TOTALS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1557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*381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1747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292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1931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1" name="Google Shape;71;p15"/>
          <p:cNvSpPr txBox="1"/>
          <p:nvPr/>
        </p:nvSpPr>
        <p:spPr>
          <a:xfrm>
            <a:off x="7506150" y="2894650"/>
            <a:ext cx="1326000" cy="1890000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*Initially, 407 students (or 21%) registered for remote.  26 students transferred to face-to-face.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2"/>
          <p:cNvSpPr txBox="1">
            <a:spLocks noGrp="1"/>
          </p:cNvSpPr>
          <p:nvPr>
            <p:ph type="title"/>
          </p:nvPr>
        </p:nvSpPr>
        <p:spPr>
          <a:xfrm>
            <a:off x="361925" y="445025"/>
            <a:ext cx="8470500" cy="57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Considerations</a:t>
            </a:r>
            <a:endParaRPr/>
          </a:p>
        </p:txBody>
      </p:sp>
      <p:sp>
        <p:nvSpPr>
          <p:cNvPr id="241" name="Google Shape;241;p42"/>
          <p:cNvSpPr txBox="1">
            <a:spLocks noGrp="1"/>
          </p:cNvSpPr>
          <p:nvPr>
            <p:ph type="body" idx="1"/>
          </p:nvPr>
        </p:nvSpPr>
        <p:spPr>
          <a:xfrm>
            <a:off x="361925" y="1162525"/>
            <a:ext cx="8520600" cy="34164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Current mitigation strategies continue to be important:</a:t>
            </a:r>
            <a:endParaRPr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Screening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Physical distancing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Masks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Communication with Dr. Ben Chan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This “phasing in” plan is subject to change at anytime based on COVID - 19 conditions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41550" y="170775"/>
            <a:ext cx="8490600" cy="552600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Quarter 2 Elementary Class Sizes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1700" y="875775"/>
            <a:ext cx="3544679" cy="411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2265300"/>
            <a:ext cx="8520600" cy="612900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Remote Division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Remote Division: Elementary</a:t>
            </a:r>
            <a:endParaRPr/>
          </a:p>
        </p:txBody>
      </p:sp>
      <p:graphicFrame>
        <p:nvGraphicFramePr>
          <p:cNvPr id="88" name="Google Shape;88;p18"/>
          <p:cNvGraphicFramePr/>
          <p:nvPr/>
        </p:nvGraphicFramePr>
        <p:xfrm>
          <a:off x="952500" y="142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{34BB77FE-7715-4A0E-BA74-05BAB12BEBFD}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Grade Level</a:t>
                      </a:r>
                      <a:endParaRPr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Enrollment</a:t>
                      </a:r>
                      <a:endParaRPr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Teacher</a:t>
                      </a:r>
                      <a:endParaRPr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PreK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 (after school)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K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21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Totals</a:t>
                      </a:r>
                      <a:endParaRPr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118</a:t>
                      </a:r>
                      <a:endParaRPr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6 (plus one after school)</a:t>
                      </a:r>
                      <a:endParaRPr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Remote Division: Middle and High</a:t>
            </a:r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Middle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Staff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Additional Sections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Remote Teacher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Long-term Sub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Staff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Additional Sections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Long-Term Sub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419350" y="381750"/>
            <a:ext cx="8357700" cy="532500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Remote Division: Cost</a:t>
            </a:r>
            <a:endParaRPr/>
          </a:p>
        </p:txBody>
      </p:sp>
      <p:graphicFrame>
        <p:nvGraphicFramePr>
          <p:cNvPr id="100" name="Google Shape;100;p20"/>
          <p:cNvGraphicFramePr/>
          <p:nvPr/>
        </p:nvGraphicFramePr>
        <p:xfrm>
          <a:off x="1835050" y="1327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{9CEB211F-29C4-49E6-A10F-407EE6909AB2}</a:tableStyleId>
              </a:tblPr>
              <a:tblGrid>
                <a:gridCol w="123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3475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Level</a:t>
                      </a:r>
                      <a:endParaRPr sz="1000"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Funding Source</a:t>
                      </a:r>
                      <a:endParaRPr sz="1000"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Quarter 2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Description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Amount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Elementary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Project Extra!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PreK After School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$3,375.00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General Budget (CARES)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 remote teachers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$20,250.00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MIddle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Project Extra!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 additional sections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$6,210.00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General Budget (CARES)</a:t>
                      </a:r>
                      <a:endParaRPr sz="10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 additional section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$2,070.00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 remote teacher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$6,750.00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Long term Math sub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$9,945.00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High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General Budget (CARES)</a:t>
                      </a:r>
                      <a:endParaRPr sz="10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 additional sections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$8,280.00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 long-term sub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$9,945.00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TOTALS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$66,825.00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311700" y="2265300"/>
            <a:ext cx="8520600" cy="612900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Phasing-In Plan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1127</Words>
  <Application>Microsoft Office PowerPoint</Application>
  <PresentationFormat>On-screen Show (16:9)</PresentationFormat>
  <Paragraphs>286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Alfa Slab One</vt:lpstr>
      <vt:lpstr>Proxima Nova</vt:lpstr>
      <vt:lpstr>Arial</vt:lpstr>
      <vt:lpstr>Gameday</vt:lpstr>
      <vt:lpstr>Laconia School District Reopening Updated Proposal</vt:lpstr>
      <vt:lpstr>Overview</vt:lpstr>
      <vt:lpstr>Quarter 2 Registration Results</vt:lpstr>
      <vt:lpstr>Quarter 2 Elementary Class Sizes</vt:lpstr>
      <vt:lpstr>Remote Division</vt:lpstr>
      <vt:lpstr>Remote Division: Elementary</vt:lpstr>
      <vt:lpstr>Remote Division: Middle and High</vt:lpstr>
      <vt:lpstr>Remote Division: Cost</vt:lpstr>
      <vt:lpstr>Phasing-In Plan </vt:lpstr>
      <vt:lpstr>Huot Technical Center</vt:lpstr>
      <vt:lpstr>Phasing In: Elementary</vt:lpstr>
      <vt:lpstr>Phasing In: LMS and LHS</vt:lpstr>
      <vt:lpstr>Logistical Considerations</vt:lpstr>
      <vt:lpstr>Critical Consideration</vt:lpstr>
      <vt:lpstr>COVID-19 Planning</vt:lpstr>
      <vt:lpstr>COVID-19 Response Scenarios and Plans </vt:lpstr>
      <vt:lpstr>5 Steps: Positive COVID-19 Tests</vt:lpstr>
      <vt:lpstr>Plans for School Closure: Remote</vt:lpstr>
      <vt:lpstr>Remote Learning Scenarios</vt:lpstr>
      <vt:lpstr>Sample Remote Elementary Schedule</vt:lpstr>
      <vt:lpstr>Sample Remote Middle School Schedule</vt:lpstr>
      <vt:lpstr>Sample Remote High School Schedule</vt:lpstr>
      <vt:lpstr>COVID-19 Data and  Public Health Guidance</vt:lpstr>
      <vt:lpstr>PowerPoint Presentation</vt:lpstr>
      <vt:lpstr>PowerPoint Presentation</vt:lpstr>
      <vt:lpstr>“Considerations for Transitioning Between School Instructional Models Based on Level of Community COVID-19 Transmission and Impact on Local Schools” (September 1, 2020)</vt:lpstr>
      <vt:lpstr>Community Transmission Guidance</vt:lpstr>
      <vt:lpstr>Determining Level of COVID-19 School Impact </vt:lpstr>
      <vt:lpstr>Decision Matrix for Transitioning Between Methods of Instruction</vt:lpstr>
      <vt:lpstr>Final Considerations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Laconia School District Reopening Updated Proposal</dc:title>
  <dc:creator>Regina Theberge</dc:creator>
  <cp:lastModifiedBy>Regina Theberge</cp:lastModifiedBy>
  <cp:revision>1</cp:revision>
  <dcterms:modified xsi:type="dcterms:W3CDTF">2020-10-23T20:01:57Z</dcterms:modified>
</cp:coreProperties>
</file>